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5.png" ContentType="image/png"/>
  <Override PartName="/ppt/media/image28.png" ContentType="image/png"/>
  <Override PartName="/ppt/media/image30.png" ContentType="image/png"/>
  <Override PartName="/ppt/media/image10.png" ContentType="image/png"/>
  <Override PartName="/ppt/media/image6.png" ContentType="image/png"/>
  <Override PartName="/ppt/media/image29.png" ContentType="image/png"/>
  <Override PartName="/ppt/media/image11.png" ContentType="image/png"/>
  <Override PartName="/ppt/media/hdphoto1.wdp" ContentType="image/vnd.ms-photo"/>
  <Override PartName="/ppt/media/image16.png" ContentType="image/png"/>
  <Override PartName="/ppt/media/image8.png" ContentType="image/png"/>
  <Override PartName="/ppt/media/image7.png" ContentType="image/png"/>
  <Override PartName="/ppt/media/image9.png" ContentType="image/png"/>
  <Override PartName="/ppt/media/image17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hdphoto2.wdp" ContentType="image/vnd.ms-photo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
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subTitle"/>
          </p:nvPr>
        </p:nvSpPr>
        <p:spPr>
          <a:xfrm>
            <a:off x="1876320" y="1122480"/>
            <a:ext cx="8791200" cy="11066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0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subTitle"/>
          </p:nvPr>
        </p:nvSpPr>
        <p:spPr>
          <a:xfrm>
            <a:off x="1876320" y="1122480"/>
            <a:ext cx="8791200" cy="11066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grpSp>
        <p:nvGrpSpPr>
          <p:cNvPr id="1" name="Group 1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2" name="Group 2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3" name="CustomShape 3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" name="CustomShape 4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" name="CustomShape 5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" name="CustomShape 6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" name="CustomShape 7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" name="CustomShape 8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" name="CustomShape 9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" name="CustomShape 10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" name="CustomShape 11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" name="CustomShape 12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" name="CustomShape 13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" name="Freeform 14"/>
              <p:cNvSpPr/>
              <p:nvPr/>
            </p:nvSpPr>
            <p:spPr>
              <a:xfrm>
                <a:off x="-4680" y="9360"/>
                <a:ext cx="360" cy="360"/>
              </a:xfrm>
              <a:custGeom>
                <a:avLst/>
                <a:gdLst/>
                <a:ahLst/>
                <a:rect l="0" t="0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ln>
                <a:solidFill>
                  <a:srgbClr val="ffffff"/>
                </a:solidFill>
              </a:ln>
            </p:spPr>
          </p:sp>
          <p:sp>
            <p:nvSpPr>
              <p:cNvPr id="15" name="CustomShape 15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" name="CustomShape 16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" name="CustomShape 17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" name="CustomShape 18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" name="CustomShape 19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" name="CustomShape 20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" name="CustomShape 21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" name="CustomShape 22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" name="CustomShape 23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" name="CustomShape 24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" name="CustomShape 25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" name="CustomShape 26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" name="CustomShape 27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8" name="CustomShape 28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" name="CustomShape 29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30" name="Group 30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31" name="CustomShape 31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>
                      <a:alpha val="80000"/>
                    </a:srgbClr>
                  </a:gs>
                  <a:gs pos="100000">
                    <a:srgbClr val="e80eb3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" name="CustomShape 32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>
                      <a:alpha val="80000"/>
                    </a:srgbClr>
                  </a:gs>
                  <a:gs pos="100000">
                    <a:srgbClr val="e80eb3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" name="CustomShape 33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>
                      <a:alpha val="80000"/>
                    </a:srgbClr>
                  </a:gs>
                  <a:gs pos="100000">
                    <a:srgbClr val="e80eb3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" name="CustomShape 34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>
                      <a:alpha val="80000"/>
                    </a:srgbClr>
                  </a:gs>
                  <a:gs pos="100000">
                    <a:srgbClr val="e80eb3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" name="CustomShape 35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>
                      <a:alpha val="80000"/>
                    </a:srgbClr>
                  </a:gs>
                  <a:gs pos="100000">
                    <a:srgbClr val="e80eb3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" name="CustomShape 36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>
                      <a:alpha val="80000"/>
                    </a:srgbClr>
                  </a:gs>
                  <a:gs pos="100000">
                    <a:srgbClr val="e80eb3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" name="CustomShape 37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>
                      <a:alpha val="80000"/>
                    </a:srgbClr>
                  </a:gs>
                  <a:gs pos="100000">
                    <a:srgbClr val="e80eb3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" name="CustomShape 38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>
                      <a:alpha val="80000"/>
                    </a:srgbClr>
                  </a:gs>
                  <a:gs pos="100000">
                    <a:srgbClr val="e80eb3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" name="CustomShape 39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>
                      <a:alpha val="80000"/>
                    </a:srgbClr>
                  </a:gs>
                  <a:gs pos="100000">
                    <a:srgbClr val="e80eb3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" name="CustomShape 40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420433">
                      <a:alpha val="80000"/>
                    </a:srgbClr>
                  </a:gs>
                  <a:gs pos="100000">
                    <a:srgbClr val="e80eb3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pic>
        <p:nvPicPr>
          <p:cNvPr id="41" name="Picture 2" descr="\\DROBO-FS\QuickDrops\JB\PPTX NG\Droplets\LightingOverlay.png"/>
          <p:cNvPicPr/>
          <p:nvPr/>
        </p:nvPicPr>
        <p:blipFill>
          <a:blip r:embed="rId4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grpSp>
        <p:nvGrpSpPr>
          <p:cNvPr id="42" name="Group 41"/>
          <p:cNvGrpSpPr/>
          <p:nvPr/>
        </p:nvGrpSpPr>
        <p:grpSpPr>
          <a:xfrm>
            <a:off x="0" y="0"/>
            <a:ext cx="2304720" cy="6857640"/>
            <a:chOff x="0" y="0"/>
            <a:chExt cx="2304720" cy="6857640"/>
          </a:xfrm>
        </p:grpSpPr>
        <p:sp>
          <p:nvSpPr>
            <p:cNvPr id="43" name="CustomShape 42"/>
            <p:cNvSpPr/>
            <p:nvPr/>
          </p:nvSpPr>
          <p:spPr>
            <a:xfrm>
              <a:off x="1209600" y="4680"/>
              <a:ext cx="23400" cy="2180880"/>
            </a:xfrm>
            <a:prstGeom prst="rect">
              <a:avLst/>
            </a:pr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" name="CustomShape 43"/>
            <p:cNvSpPr/>
            <p:nvPr/>
          </p:nvSpPr>
          <p:spPr>
            <a:xfrm>
              <a:off x="1128600" y="217656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" name="CustomShape 44"/>
            <p:cNvSpPr/>
            <p:nvPr/>
          </p:nvSpPr>
          <p:spPr>
            <a:xfrm>
              <a:off x="1123920" y="4021200"/>
              <a:ext cx="19008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" name="CustomShape 45"/>
            <p:cNvSpPr/>
            <p:nvPr/>
          </p:nvSpPr>
          <p:spPr>
            <a:xfrm>
              <a:off x="414360" y="9360"/>
              <a:ext cx="28080" cy="4481280"/>
            </a:xfrm>
            <a:prstGeom prst="rect">
              <a:avLst/>
            </a:pr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" name="CustomShape 46"/>
            <p:cNvSpPr/>
            <p:nvPr/>
          </p:nvSpPr>
          <p:spPr>
            <a:xfrm>
              <a:off x="333360" y="448164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" name="CustomShape 47"/>
            <p:cNvSpPr/>
            <p:nvPr/>
          </p:nvSpPr>
          <p:spPr>
            <a:xfrm>
              <a:off x="190440" y="9360"/>
              <a:ext cx="151920" cy="907560"/>
            </a:xfrm>
            <a:custGeom>
              <a:avLst/>
              <a:gdLst/>
              <a:ah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" name="CustomShape 48"/>
            <p:cNvSpPr/>
            <p:nvPr/>
          </p:nvSpPr>
          <p:spPr>
            <a:xfrm>
              <a:off x="1290600" y="14400"/>
              <a:ext cx="375840" cy="1801440"/>
            </a:xfrm>
            <a:custGeom>
              <a:avLst/>
              <a:gdLst/>
              <a:ahLst/>
              <a:rect l="l" t="t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" name="CustomShape 49"/>
            <p:cNvSpPr/>
            <p:nvPr/>
          </p:nvSpPr>
          <p:spPr>
            <a:xfrm>
              <a:off x="1600200" y="1801800"/>
              <a:ext cx="19008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" name="CustomShape 50"/>
            <p:cNvSpPr/>
            <p:nvPr/>
          </p:nvSpPr>
          <p:spPr>
            <a:xfrm>
              <a:off x="1380960" y="9360"/>
              <a:ext cx="371160" cy="1425240"/>
            </a:xfrm>
            <a:custGeom>
              <a:avLst/>
              <a:gdLst/>
              <a:ahLst/>
              <a:rect l="l" t="t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" name="CustomShape 51"/>
            <p:cNvSpPr/>
            <p:nvPr/>
          </p:nvSpPr>
          <p:spPr>
            <a:xfrm>
              <a:off x="1643040" y="0"/>
              <a:ext cx="151920" cy="91260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" name="CustomShape 52"/>
            <p:cNvSpPr/>
            <p:nvPr/>
          </p:nvSpPr>
          <p:spPr>
            <a:xfrm>
              <a:off x="1685880" y="142092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" name="CustomShape 53"/>
            <p:cNvSpPr/>
            <p:nvPr/>
          </p:nvSpPr>
          <p:spPr>
            <a:xfrm>
              <a:off x="1685880" y="90324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" name="CustomShape 54"/>
            <p:cNvSpPr/>
            <p:nvPr/>
          </p:nvSpPr>
          <p:spPr>
            <a:xfrm>
              <a:off x="1743120" y="4680"/>
              <a:ext cx="418680" cy="522000"/>
            </a:xfrm>
            <a:custGeom>
              <a:avLst/>
              <a:gdLst/>
              <a:ahLst/>
              <a:rect l="l" t="t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" name="CustomShape 55"/>
            <p:cNvSpPr/>
            <p:nvPr/>
          </p:nvSpPr>
          <p:spPr>
            <a:xfrm>
              <a:off x="2119320" y="488880"/>
              <a:ext cx="161640" cy="14724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" name="CustomShape 56"/>
            <p:cNvSpPr/>
            <p:nvPr/>
          </p:nvSpPr>
          <p:spPr>
            <a:xfrm>
              <a:off x="952560" y="4680"/>
              <a:ext cx="151920" cy="907560"/>
            </a:xfrm>
            <a:custGeom>
              <a:avLst/>
              <a:gdLst/>
              <a:ah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" name="CustomShape 57"/>
            <p:cNvSpPr/>
            <p:nvPr/>
          </p:nvSpPr>
          <p:spPr>
            <a:xfrm>
              <a:off x="866880" y="90324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" name="CustomShape 58"/>
            <p:cNvSpPr/>
            <p:nvPr/>
          </p:nvSpPr>
          <p:spPr>
            <a:xfrm>
              <a:off x="890640" y="155412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" name="CustomShape 59"/>
            <p:cNvSpPr/>
            <p:nvPr/>
          </p:nvSpPr>
          <p:spPr>
            <a:xfrm>
              <a:off x="738360" y="5622840"/>
              <a:ext cx="337680" cy="1215720"/>
            </a:xfrm>
            <a:custGeom>
              <a:avLst/>
              <a:gdLst/>
              <a:ahLst/>
              <a:rect l="l" t="t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" name="CustomShape 60"/>
            <p:cNvSpPr/>
            <p:nvPr/>
          </p:nvSpPr>
          <p:spPr>
            <a:xfrm>
              <a:off x="647640" y="5479920"/>
              <a:ext cx="156960" cy="156960"/>
            </a:xfrm>
            <a:custGeom>
              <a:avLst/>
              <a:gdLst/>
              <a:ahLst/>
              <a:rect l="l" t="t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" name="CustomShape 61"/>
            <p:cNvSpPr/>
            <p:nvPr/>
          </p:nvSpPr>
          <p:spPr>
            <a:xfrm>
              <a:off x="66600" y="90324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" name="CustomShape 62"/>
            <p:cNvSpPr/>
            <p:nvPr/>
          </p:nvSpPr>
          <p:spPr>
            <a:xfrm>
              <a:off x="0" y="3897360"/>
              <a:ext cx="132840" cy="266400"/>
            </a:xfrm>
            <a:custGeom>
              <a:avLst/>
              <a:gdLst/>
              <a:ahLst/>
              <a:rect l="l" t="t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" name="CustomShape 63"/>
            <p:cNvSpPr/>
            <p:nvPr/>
          </p:nvSpPr>
          <p:spPr>
            <a:xfrm>
              <a:off x="66600" y="4149720"/>
              <a:ext cx="19008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" name="CustomShape 64"/>
            <p:cNvSpPr/>
            <p:nvPr/>
          </p:nvSpPr>
          <p:spPr>
            <a:xfrm>
              <a:off x="0" y="1644480"/>
              <a:ext cx="132840" cy="269640"/>
            </a:xfrm>
            <a:custGeom>
              <a:avLst/>
              <a:gdLst/>
              <a:ahLst/>
              <a:rect l="l" t="t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" name="CustomShape 65"/>
            <p:cNvSpPr/>
            <p:nvPr/>
          </p:nvSpPr>
          <p:spPr>
            <a:xfrm>
              <a:off x="66600" y="146844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" name="CustomShape 66"/>
            <p:cNvSpPr/>
            <p:nvPr/>
          </p:nvSpPr>
          <p:spPr>
            <a:xfrm>
              <a:off x="695160" y="4680"/>
              <a:ext cx="309240" cy="1558440"/>
            </a:xfrm>
            <a:custGeom>
              <a:avLst/>
              <a:gdLst/>
              <a:ahLst/>
              <a:rect l="l" t="t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" name="CustomShape 67"/>
            <p:cNvSpPr/>
            <p:nvPr/>
          </p:nvSpPr>
          <p:spPr>
            <a:xfrm>
              <a:off x="57240" y="4881600"/>
              <a:ext cx="19008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" name="CustomShape 68"/>
            <p:cNvSpPr/>
            <p:nvPr/>
          </p:nvSpPr>
          <p:spPr>
            <a:xfrm>
              <a:off x="138240" y="5060880"/>
              <a:ext cx="304560" cy="1777680"/>
            </a:xfrm>
            <a:custGeom>
              <a:avLst/>
              <a:gdLst/>
              <a:ahLst/>
              <a:rect l="l" t="t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" name="CustomShape 69"/>
            <p:cNvSpPr/>
            <p:nvPr/>
          </p:nvSpPr>
          <p:spPr>
            <a:xfrm>
              <a:off x="561960" y="6431040"/>
              <a:ext cx="19008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" name="CustomShape 70"/>
            <p:cNvSpPr/>
            <p:nvPr/>
          </p:nvSpPr>
          <p:spPr>
            <a:xfrm>
              <a:off x="642960" y="6610320"/>
              <a:ext cx="23400" cy="242640"/>
            </a:xfrm>
            <a:prstGeom prst="rect">
              <a:avLst/>
            </a:pr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" name="CustomShape 71"/>
            <p:cNvSpPr/>
            <p:nvPr/>
          </p:nvSpPr>
          <p:spPr>
            <a:xfrm>
              <a:off x="76320" y="6431040"/>
              <a:ext cx="19008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" name="CustomShape 72"/>
            <p:cNvSpPr/>
            <p:nvPr/>
          </p:nvSpPr>
          <p:spPr>
            <a:xfrm>
              <a:off x="0" y="5978520"/>
              <a:ext cx="190080" cy="461520"/>
            </a:xfrm>
            <a:custGeom>
              <a:avLst/>
              <a:gdLst/>
              <a:ahLst/>
              <a:rect l="l" t="t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" name="CustomShape 73"/>
            <p:cNvSpPr/>
            <p:nvPr/>
          </p:nvSpPr>
          <p:spPr>
            <a:xfrm>
              <a:off x="1014480" y="1801800"/>
              <a:ext cx="213840" cy="755280"/>
            </a:xfrm>
            <a:custGeom>
              <a:avLst/>
              <a:gdLst/>
              <a:ahLst/>
              <a:rect l="l" t="t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" name="CustomShape 74"/>
            <p:cNvSpPr/>
            <p:nvPr/>
          </p:nvSpPr>
          <p:spPr>
            <a:xfrm>
              <a:off x="938160" y="2548080"/>
              <a:ext cx="166320" cy="159840"/>
            </a:xfrm>
            <a:custGeom>
              <a:avLst/>
              <a:gdLst/>
              <a:ahLst/>
              <a:rect l="l" t="t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" name="CustomShape 75"/>
            <p:cNvSpPr/>
            <p:nvPr/>
          </p:nvSpPr>
          <p:spPr>
            <a:xfrm>
              <a:off x="595440" y="4680"/>
              <a:ext cx="637920" cy="4025520"/>
            </a:xfrm>
            <a:custGeom>
              <a:avLst/>
              <a:gdLst/>
              <a:ahLst/>
              <a:rect l="l" t="t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" name="CustomShape 76"/>
            <p:cNvSpPr/>
            <p:nvPr/>
          </p:nvSpPr>
          <p:spPr>
            <a:xfrm>
              <a:off x="1224000" y="1382760"/>
              <a:ext cx="142560" cy="47592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" name="CustomShape 77"/>
            <p:cNvSpPr/>
            <p:nvPr/>
          </p:nvSpPr>
          <p:spPr>
            <a:xfrm>
              <a:off x="1300320" y="1849320"/>
              <a:ext cx="109080" cy="107640"/>
            </a:xfrm>
            <a:custGeom>
              <a:avLst/>
              <a:gdLst/>
              <a:ah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" name="CustomShape 78"/>
            <p:cNvSpPr/>
            <p:nvPr/>
          </p:nvSpPr>
          <p:spPr>
            <a:xfrm>
              <a:off x="281160" y="3417840"/>
              <a:ext cx="142560" cy="474480"/>
            </a:xfrm>
            <a:custGeom>
              <a:avLst/>
              <a:gdLst/>
              <a:ahLst/>
              <a:rect l="l" t="t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" name="CustomShape 79"/>
            <p:cNvSpPr/>
            <p:nvPr/>
          </p:nvSpPr>
          <p:spPr>
            <a:xfrm>
              <a:off x="237960" y="3882960"/>
              <a:ext cx="109080" cy="109080"/>
            </a:xfrm>
            <a:custGeom>
              <a:avLst/>
              <a:gdLst/>
              <a:ahLst/>
              <a:rect l="l" t="t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" name="CustomShape 80"/>
            <p:cNvSpPr/>
            <p:nvPr/>
          </p:nvSpPr>
          <p:spPr>
            <a:xfrm>
              <a:off x="4680" y="2166840"/>
              <a:ext cx="114120" cy="452160"/>
            </a:xfrm>
            <a:custGeom>
              <a:avLst/>
              <a:gdLst/>
              <a:ahLst/>
              <a:rect l="l" t="t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" name="CustomShape 81"/>
            <p:cNvSpPr/>
            <p:nvPr/>
          </p:nvSpPr>
          <p:spPr>
            <a:xfrm>
              <a:off x="52560" y="2066760"/>
              <a:ext cx="109080" cy="109080"/>
            </a:xfrm>
            <a:custGeom>
              <a:avLst/>
              <a:gdLst/>
              <a:ah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" name="CustomShape 82"/>
            <p:cNvSpPr/>
            <p:nvPr/>
          </p:nvSpPr>
          <p:spPr>
            <a:xfrm>
              <a:off x="1228680" y="4662360"/>
              <a:ext cx="23400" cy="2180880"/>
            </a:xfrm>
            <a:prstGeom prst="rect">
              <a:avLst/>
            </a:pr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" name="CustomShape 83"/>
            <p:cNvSpPr/>
            <p:nvPr/>
          </p:nvSpPr>
          <p:spPr>
            <a:xfrm>
              <a:off x="1319040" y="5041800"/>
              <a:ext cx="371160" cy="1801440"/>
            </a:xfrm>
            <a:custGeom>
              <a:avLst/>
              <a:gdLst/>
              <a:ahLst/>
              <a:rect l="l" t="t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" name="CustomShape 84"/>
            <p:cNvSpPr/>
            <p:nvPr/>
          </p:nvSpPr>
          <p:spPr>
            <a:xfrm>
              <a:off x="1147680" y="448164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" name="CustomShape 85"/>
            <p:cNvSpPr/>
            <p:nvPr/>
          </p:nvSpPr>
          <p:spPr>
            <a:xfrm>
              <a:off x="819000" y="3983040"/>
              <a:ext cx="347400" cy="2860200"/>
            </a:xfrm>
            <a:custGeom>
              <a:avLst/>
              <a:gdLst/>
              <a:ahLst/>
              <a:rect l="l" t="t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7" name="CustomShape 86"/>
            <p:cNvSpPr/>
            <p:nvPr/>
          </p:nvSpPr>
          <p:spPr>
            <a:xfrm>
              <a:off x="728640" y="380700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8" name="CustomShape 87"/>
            <p:cNvSpPr/>
            <p:nvPr/>
          </p:nvSpPr>
          <p:spPr>
            <a:xfrm>
              <a:off x="1623960" y="4867200"/>
              <a:ext cx="19008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" name="CustomShape 88"/>
            <p:cNvSpPr/>
            <p:nvPr/>
          </p:nvSpPr>
          <p:spPr>
            <a:xfrm>
              <a:off x="1405080" y="5423040"/>
              <a:ext cx="371160" cy="1425240"/>
            </a:xfrm>
            <a:custGeom>
              <a:avLst/>
              <a:gdLst/>
              <a:ahLst/>
              <a:rect l="l" t="t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" name="CustomShape 89"/>
            <p:cNvSpPr/>
            <p:nvPr/>
          </p:nvSpPr>
          <p:spPr>
            <a:xfrm>
              <a:off x="1666800" y="5945040"/>
              <a:ext cx="151920" cy="91260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" name="CustomShape 90"/>
            <p:cNvSpPr/>
            <p:nvPr/>
          </p:nvSpPr>
          <p:spPr>
            <a:xfrm>
              <a:off x="1709640" y="524664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" name="CustomShape 91"/>
            <p:cNvSpPr/>
            <p:nvPr/>
          </p:nvSpPr>
          <p:spPr>
            <a:xfrm>
              <a:off x="1709640" y="576432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" name="CustomShape 92"/>
            <p:cNvSpPr/>
            <p:nvPr/>
          </p:nvSpPr>
          <p:spPr>
            <a:xfrm>
              <a:off x="1766880" y="6330960"/>
              <a:ext cx="418680" cy="526680"/>
            </a:xfrm>
            <a:custGeom>
              <a:avLst/>
              <a:gdLst/>
              <a:ahLst/>
              <a:rect l="l" t="t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" name="CustomShape 93"/>
            <p:cNvSpPr/>
            <p:nvPr/>
          </p:nvSpPr>
          <p:spPr>
            <a:xfrm>
              <a:off x="2147760" y="6221520"/>
              <a:ext cx="156960" cy="14724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" name="CustomShape 94"/>
            <p:cNvSpPr/>
            <p:nvPr/>
          </p:nvSpPr>
          <p:spPr>
            <a:xfrm>
              <a:off x="504720" y="9360"/>
              <a:ext cx="232920" cy="5103360"/>
            </a:xfrm>
            <a:custGeom>
              <a:avLst/>
              <a:gdLst/>
              <a:ahLst/>
              <a:rect l="l" t="t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6" name="CustomShape 95"/>
            <p:cNvSpPr/>
            <p:nvPr/>
          </p:nvSpPr>
          <p:spPr>
            <a:xfrm>
              <a:off x="633240" y="5103720"/>
              <a:ext cx="185400" cy="185400"/>
            </a:xfrm>
            <a:custGeom>
              <a:avLst/>
              <a:gdLst/>
              <a:ahLst/>
              <a:rect l="l" t="t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420433"/>
                </a:gs>
                <a:gs pos="100000">
                  <a:srgbClr val="e80eb3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7" name="PlaceHolder 96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anchor="b">
            <a:normAutofit/>
          </a:bodyPr>
          <a:p>
            <a:pPr>
              <a:lnSpc>
                <a:spcPct val="90000"/>
              </a:lnSpc>
            </a:pPr>
            <a:r>
              <a:rPr b="0" lang="ru-RU" sz="4800" spc="-1" strike="noStrike" cap="all">
                <a:solidFill>
                  <a:srgbClr val="ffffff"/>
                </a:solidFill>
                <a:latin typeface="Tw Cen MT"/>
              </a:rPr>
              <a:t>Образец заголовка</a:t>
            </a:r>
            <a:endParaRPr b="0" lang="en-US" sz="4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98" name="PlaceHolder 97"/>
          <p:cNvSpPr>
            <a:spLocks noGrp="1"/>
          </p:cNvSpPr>
          <p:nvPr>
            <p:ph type="dt"/>
          </p:nvPr>
        </p:nvSpPr>
        <p:spPr>
          <a:xfrm>
            <a:off x="7077600" y="541008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CE1A74F5-3546-4E01-9F08-4992FF24847A}" type="datetime">
              <a:rPr b="0" lang="ru-RU" sz="1050" spc="-1" strike="noStrike">
                <a:solidFill>
                  <a:srgbClr val="ffffff"/>
                </a:solidFill>
                <a:latin typeface="Tw Cen MT"/>
              </a:rPr>
              <a:t>30.5.22</a:t>
            </a:fld>
            <a:endParaRPr b="0" lang="en-US" sz="1050" spc="-1" strike="noStrike">
              <a:latin typeface="Times New Roman"/>
            </a:endParaRPr>
          </a:p>
        </p:txBody>
      </p:sp>
      <p:sp>
        <p:nvSpPr>
          <p:cNvPr id="99" name="PlaceHolder 98"/>
          <p:cNvSpPr>
            <a:spLocks noGrp="1"/>
          </p:cNvSpPr>
          <p:nvPr>
            <p:ph type="ftr"/>
          </p:nvPr>
        </p:nvSpPr>
        <p:spPr>
          <a:xfrm>
            <a:off x="1876320" y="5410080"/>
            <a:ext cx="512460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100" name="PlaceHolder 99"/>
          <p:cNvSpPr>
            <a:spLocks noGrp="1"/>
          </p:cNvSpPr>
          <p:nvPr>
            <p:ph type="sldNum"/>
          </p:nvPr>
        </p:nvSpPr>
        <p:spPr>
          <a:xfrm>
            <a:off x="9896760" y="5410080"/>
            <a:ext cx="77076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B5A984AA-EEE8-4275-9EEA-403AB651837A}" type="slidenum">
              <a:rPr b="0" lang="ru-RU" sz="1050" spc="-1" strike="noStrike">
                <a:solidFill>
                  <a:srgbClr val="ffffff"/>
                </a:solidFill>
                <a:latin typeface="Tw Cen MT"/>
              </a:rPr>
              <a:t>&lt;number&gt;</a:t>
            </a:fld>
            <a:endParaRPr b="0" lang="en-US" sz="1050" spc="-1" strike="noStrike">
              <a:latin typeface="Times New Roman"/>
            </a:endParaRPr>
          </a:p>
        </p:txBody>
      </p:sp>
      <p:sp>
        <p:nvSpPr>
          <p:cNvPr id="101" name="PlaceHolder 100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Click to edit the outline text format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Tw Cen MT"/>
              </a:rPr>
              <a:t>Second Outline Level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</a:rPr>
              <a:t>Third Outline Level</a:t>
            </a:r>
            <a:endParaRPr b="0" lang="en-US" sz="1600" spc="-1" strike="noStrike">
              <a:solidFill>
                <a:srgbClr val="ffffff"/>
              </a:solidFill>
              <a:latin typeface="Tw Cen MT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</a:rPr>
              <a:t>Fourth Outline Level</a:t>
            </a:r>
            <a:endParaRPr b="0" lang="en-US" sz="1600" spc="-1" strike="noStrike">
              <a:solidFill>
                <a:srgbClr val="ffffff"/>
              </a:solidFill>
              <a:latin typeface="Tw Cen MT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Tw Cen MT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Tw Cen MT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Tw Cen MT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Tw Cen MT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Tw Cen MT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grpSp>
        <p:nvGrpSpPr>
          <p:cNvPr id="139" name="Group 1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140" name="Group 2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141" name="CustomShape 3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2" name="CustomShape 4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3" name="CustomShape 5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4" name="CustomShape 6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5" name="CustomShape 7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6" name="CustomShape 8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7" name="CustomShape 9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8" name="CustomShape 10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9" name="CustomShape 11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0" name="CustomShape 12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1" name="CustomShape 13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2" name="Freeform 14"/>
              <p:cNvSpPr/>
              <p:nvPr/>
            </p:nvSpPr>
            <p:spPr>
              <a:xfrm>
                <a:off x="-4680" y="9360"/>
                <a:ext cx="360" cy="360"/>
              </a:xfrm>
              <a:custGeom>
                <a:avLst/>
                <a:gdLst/>
                <a:ahLst/>
                <a:rect l="0" t="0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ln>
                <a:solidFill>
                  <a:srgbClr val="ffffff"/>
                </a:solidFill>
              </a:ln>
            </p:spPr>
          </p:sp>
          <p:sp>
            <p:nvSpPr>
              <p:cNvPr id="153" name="CustomShape 15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4" name="CustomShape 16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5" name="CustomShape 17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6" name="CustomShape 18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7" name="CustomShape 19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8" name="CustomShape 20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9" name="CustomShape 21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0" name="CustomShape 22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1" name="CustomShape 23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2" name="CustomShape 24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3" name="CustomShape 25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4" name="CustomShape 26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5" name="CustomShape 27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6" name="CustomShape 28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7" name="CustomShape 29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/>
                  </a:gs>
                  <a:gs pos="100000">
                    <a:srgbClr val="e80eb3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168" name="Group 30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169" name="CustomShape 31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>
                      <a:alpha val="80000"/>
                    </a:srgbClr>
                  </a:gs>
                  <a:gs pos="100000">
                    <a:srgbClr val="e80eb3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0" name="CustomShape 32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>
                      <a:alpha val="80000"/>
                    </a:srgbClr>
                  </a:gs>
                  <a:gs pos="100000">
                    <a:srgbClr val="e80eb3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1" name="CustomShape 33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>
                      <a:alpha val="80000"/>
                    </a:srgbClr>
                  </a:gs>
                  <a:gs pos="100000">
                    <a:srgbClr val="e80eb3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2" name="CustomShape 34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>
                      <a:alpha val="80000"/>
                    </a:srgbClr>
                  </a:gs>
                  <a:gs pos="100000">
                    <a:srgbClr val="e80eb3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3" name="CustomShape 35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>
                      <a:alpha val="80000"/>
                    </a:srgbClr>
                  </a:gs>
                  <a:gs pos="100000">
                    <a:srgbClr val="e80eb3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4" name="CustomShape 36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>
                      <a:alpha val="80000"/>
                    </a:srgbClr>
                  </a:gs>
                  <a:gs pos="100000">
                    <a:srgbClr val="e80eb3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5" name="CustomShape 37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>
                      <a:alpha val="80000"/>
                    </a:srgbClr>
                  </a:gs>
                  <a:gs pos="100000">
                    <a:srgbClr val="e80eb3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6" name="CustomShape 38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20433">
                      <a:alpha val="80000"/>
                    </a:srgbClr>
                  </a:gs>
                  <a:gs pos="100000">
                    <a:srgbClr val="e80eb3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7" name="CustomShape 39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420433">
                      <a:alpha val="80000"/>
                    </a:srgbClr>
                  </a:gs>
                  <a:gs pos="100000">
                    <a:srgbClr val="e80eb3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8" name="CustomShape 40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420433">
                      <a:alpha val="80000"/>
                    </a:srgbClr>
                  </a:gs>
                  <a:gs pos="100000">
                    <a:srgbClr val="e80eb3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179" name="PlaceHolder 4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ru-RU" sz="3600" spc="-1" strike="noStrike" cap="all">
                <a:solidFill>
                  <a:srgbClr val="ffffff"/>
                </a:solidFill>
                <a:latin typeface="Tw Cen MT"/>
              </a:rPr>
              <a:t>Образец заголовка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80" name="PlaceHolder 4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</p:spPr>
        <p:txBody>
          <a:bodyPr>
            <a:noAutofit/>
          </a:bodyPr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2400" spc="-1" strike="noStrike">
                <a:solidFill>
                  <a:srgbClr val="ffffff"/>
                </a:solidFill>
                <a:latin typeface="Tw Cen MT"/>
              </a:rPr>
              <a:t>Образец текста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2000" spc="-1" strike="noStrike">
                <a:solidFill>
                  <a:srgbClr val="ffffff"/>
                </a:solidFill>
                <a:latin typeface="Tw Cen MT"/>
              </a:rPr>
              <a:t>Второй уровень</a:t>
            </a:r>
            <a:endParaRPr b="0" lang="en-US" sz="2000" spc="-1" strike="noStrike">
              <a:solidFill>
                <a:srgbClr val="ffffff"/>
              </a:solidFill>
              <a:latin typeface="Tw Cen MT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Третий уровень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 lvl="3" marL="16002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600" spc="-1" strike="noStrike">
                <a:solidFill>
                  <a:srgbClr val="ffffff"/>
                </a:solidFill>
                <a:latin typeface="Tw Cen MT"/>
              </a:rPr>
              <a:t>Четвертый уровень</a:t>
            </a:r>
            <a:endParaRPr b="0" lang="en-US" sz="1600" spc="-1" strike="noStrike">
              <a:solidFill>
                <a:srgbClr val="ffffff"/>
              </a:solidFill>
              <a:latin typeface="Tw Cen MT"/>
            </a:endParaRPr>
          </a:p>
          <a:p>
            <a:pPr lvl="4" marL="20574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600" spc="-1" strike="noStrike">
                <a:solidFill>
                  <a:srgbClr val="ffffff"/>
                </a:solidFill>
                <a:latin typeface="Tw Cen MT"/>
              </a:rPr>
              <a:t>Пятый уровень</a:t>
            </a:r>
            <a:endParaRPr b="0" lang="en-US" sz="1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81" name="PlaceHolder 43"/>
          <p:cNvSpPr>
            <a:spLocks noGrp="1"/>
          </p:cNvSpPr>
          <p:nvPr>
            <p:ph type="dt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5888A207-8D87-4DB5-94DC-47869254C660}" type="datetime">
              <a:rPr b="0" lang="ru-RU" sz="1050" spc="-1" strike="noStrike">
                <a:solidFill>
                  <a:srgbClr val="ffffff"/>
                </a:solidFill>
                <a:latin typeface="Tw Cen MT"/>
              </a:rPr>
              <a:t>30.5.22</a:t>
            </a:fld>
            <a:endParaRPr b="0" lang="en-US" sz="1050" spc="-1" strike="noStrike">
              <a:latin typeface="Times New Roman"/>
            </a:endParaRPr>
          </a:p>
        </p:txBody>
      </p:sp>
      <p:sp>
        <p:nvSpPr>
          <p:cNvPr id="182" name="PlaceHolder 44"/>
          <p:cNvSpPr>
            <a:spLocks noGrp="1"/>
          </p:cNvSpPr>
          <p:nvPr>
            <p:ph type="ftr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183" name="PlaceHolder 45"/>
          <p:cNvSpPr>
            <a:spLocks noGrp="1"/>
          </p:cNvSpPr>
          <p:nvPr>
            <p:ph type="sldNum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1C76BD5A-E88D-433B-9014-822D1A719C5C}" type="slidenum">
              <a:rPr b="0" lang="ru-RU" sz="1050" spc="-1" strike="noStrike">
                <a:solidFill>
                  <a:srgbClr val="ffffff"/>
                </a:solidFill>
                <a:latin typeface="Tw Cen MT"/>
              </a:rPr>
              <a:t>&lt;number&gt;</a:t>
            </a:fld>
            <a:endParaRPr b="0" lang="en-US" sz="105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microsoft.com/office/2007/relationships/hdphoto" Target="../media/hdphoto1.wdp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microsoft.com/office/2007/relationships/hdphoto" Target="../media/hdphoto2.wdp"/><Relationship Id="rId3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extShape 1"/>
          <p:cNvSpPr txBox="1"/>
          <p:nvPr/>
        </p:nvSpPr>
        <p:spPr>
          <a:xfrm>
            <a:off x="1523880" y="189900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>
              <a:lnSpc>
                <a:spcPct val="90000"/>
              </a:lnSpc>
            </a:pPr>
            <a:r>
              <a:rPr b="0" lang="ru-RU" sz="4800" spc="-1" strike="noStrike" cap="all">
                <a:solidFill>
                  <a:srgbClr val="ffffff"/>
                </a:solidFill>
                <a:latin typeface="Tw Cen MT"/>
              </a:rPr>
              <a:t>Веб-сервис для детектирования драк и падений</a:t>
            </a:r>
            <a:endParaRPr b="0" lang="en-US" sz="4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21" name="TextShape 2"/>
          <p:cNvSpPr txBox="1"/>
          <p:nvPr/>
        </p:nvSpPr>
        <p:spPr>
          <a:xfrm>
            <a:off x="9118800" y="5460840"/>
            <a:ext cx="2880720" cy="105732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72000"/>
          </a:bodyPr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ru-RU" sz="2000" spc="-1" strike="noStrike" cap="all">
                <a:solidFill>
                  <a:srgbClr val="420433"/>
                </a:solidFill>
                <a:latin typeface="Tw Cen MT"/>
              </a:rPr>
              <a:t>БВТ2106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ru-RU" sz="2000" spc="-1" strike="noStrike" cap="all">
                <a:solidFill>
                  <a:srgbClr val="420433"/>
                </a:solidFill>
                <a:latin typeface="Tw Cen MT"/>
              </a:rPr>
              <a:t>Железнова Светлана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22" name="CustomShape 3"/>
          <p:cNvSpPr/>
          <p:nvPr/>
        </p:nvSpPr>
        <p:spPr>
          <a:xfrm>
            <a:off x="9587520" y="4411080"/>
            <a:ext cx="2412360" cy="255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e0bced"/>
                </a:solidFill>
                <a:latin typeface="Tw Cen MT"/>
              </a:rPr>
              <a:t>Выполнили студенты группы БВТ2106: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e0bced"/>
                </a:solidFill>
                <a:latin typeface="Tw Cen MT"/>
              </a:rPr>
              <a:t>Бельский Д.Д.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e0bced"/>
                </a:solidFill>
                <a:latin typeface="Tw Cen MT"/>
              </a:rPr>
              <a:t>Железнова С.И.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e0bced"/>
                </a:solidFill>
                <a:latin typeface="Tw Cen MT"/>
              </a:rPr>
              <a:t>Истомин Е.А.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e0bced"/>
                </a:solidFill>
                <a:latin typeface="Tw Cen MT"/>
              </a:rPr>
              <a:t>Карпинский П.А.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e0bced"/>
                </a:solidFill>
                <a:latin typeface="Tw Cen MT"/>
              </a:rPr>
              <a:t>Логинова Е.А.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e0bced"/>
                </a:solidFill>
                <a:latin typeface="Tw Cen MT"/>
              </a:rPr>
              <a:t>Чернега Д.И.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extShape 1"/>
          <p:cNvSpPr txBox="1"/>
          <p:nvPr/>
        </p:nvSpPr>
        <p:spPr>
          <a:xfrm>
            <a:off x="1141560" y="2844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ru-RU" sz="3600" spc="-1" strike="noStrike" cap="all">
                <a:solidFill>
                  <a:srgbClr val="ffffff"/>
                </a:solidFill>
                <a:latin typeface="Tw Cen MT"/>
              </a:rPr>
              <a:t>Реализация отслеживания драк и падений с использованием алгоритма </a:t>
            </a: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deepsort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262" name="Рисунок 3" descr=""/>
          <p:cNvPicPr/>
          <p:nvPr/>
        </p:nvPicPr>
        <p:blipFill>
          <a:blip r:embed="rId1"/>
          <a:srcRect l="48563" t="0" r="0" b="50076"/>
          <a:stretch/>
        </p:blipFill>
        <p:spPr>
          <a:xfrm>
            <a:off x="893520" y="1368000"/>
            <a:ext cx="10432080" cy="209520"/>
          </a:xfrm>
          <a:prstGeom prst="rect">
            <a:avLst/>
          </a:prstGeom>
          <a:ln>
            <a:noFill/>
          </a:ln>
        </p:spPr>
      </p:pic>
      <p:pic>
        <p:nvPicPr>
          <p:cNvPr id="263" name="Рисунок 4" descr=""/>
          <p:cNvPicPr/>
          <p:nvPr/>
        </p:nvPicPr>
        <p:blipFill>
          <a:blip r:embed="rId2"/>
          <a:srcRect l="4860" t="22357" r="3227" b="0"/>
          <a:stretch/>
        </p:blipFill>
        <p:spPr>
          <a:xfrm>
            <a:off x="3205800" y="1650240"/>
            <a:ext cx="5779800" cy="3557160"/>
          </a:xfrm>
          <a:prstGeom prst="rect">
            <a:avLst/>
          </a:prstGeom>
          <a:ln>
            <a:noFill/>
          </a:ln>
        </p:spPr>
      </p:pic>
      <p:sp>
        <p:nvSpPr>
          <p:cNvPr id="264" name="CustomShape 2"/>
          <p:cNvSpPr/>
          <p:nvPr/>
        </p:nvSpPr>
        <p:spPr>
          <a:xfrm>
            <a:off x="10962360" y="6420600"/>
            <a:ext cx="363240" cy="353880"/>
          </a:xfrm>
          <a:prstGeom prst="actionButtonHome">
            <a:avLst/>
          </a:prstGeom>
          <a:solidFill>
            <a:schemeClr val="tx2"/>
          </a:solidFill>
          <a:ln>
            <a:solidFill>
              <a:schemeClr val="bg2">
                <a:lumMod val="75000"/>
                <a:lumOff val="2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5" name="TextShape 3"/>
          <p:cNvSpPr txBox="1"/>
          <p:nvPr/>
        </p:nvSpPr>
        <p:spPr>
          <a:xfrm>
            <a:off x="1141560" y="5352480"/>
            <a:ext cx="9905760" cy="15984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228600" indent="-22824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Задача </a:t>
            </a:r>
            <a:r>
              <a:rPr b="0" lang="en-US" sz="1800" spc="-1" strike="noStrike">
                <a:solidFill>
                  <a:srgbClr val="ffffff"/>
                </a:solidFill>
                <a:latin typeface="Tw Cen MT"/>
              </a:rPr>
              <a:t>Object Tracking</a:t>
            </a: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 (отслеживание) заключается в том, чтобы не просто определить объекты на кадре, но еще и связать информацию с предыдущих кадров таким образом, чтобы не терять объект,  сделать его уникальным. Для реализации Object Tracking применяется алгоритм DeepSORT.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TextShape 1"/>
          <p:cNvSpPr txBox="1"/>
          <p:nvPr/>
        </p:nvSpPr>
        <p:spPr>
          <a:xfrm>
            <a:off x="939960" y="0"/>
            <a:ext cx="1031220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ru-RU" sz="3600" spc="-1" strike="noStrike" cap="all">
                <a:solidFill>
                  <a:srgbClr val="ffffff"/>
                </a:solidFill>
                <a:latin typeface="Tw Cen MT"/>
              </a:rPr>
              <a:t>Реализация сбора статистики в базу данных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267" name="Рисунок 3" descr=""/>
          <p:cNvPicPr/>
          <p:nvPr/>
        </p:nvPicPr>
        <p:blipFill>
          <a:blip r:embed="rId1"/>
          <a:srcRect l="0" t="0" r="0" b="23085"/>
          <a:stretch/>
        </p:blipFill>
        <p:spPr>
          <a:xfrm>
            <a:off x="2269080" y="1088280"/>
            <a:ext cx="7433280" cy="3151080"/>
          </a:xfrm>
          <a:prstGeom prst="rect">
            <a:avLst/>
          </a:prstGeom>
          <a:ln>
            <a:noFill/>
          </a:ln>
        </p:spPr>
      </p:pic>
      <p:sp>
        <p:nvSpPr>
          <p:cNvPr id="268" name="CustomShape 2"/>
          <p:cNvSpPr/>
          <p:nvPr/>
        </p:nvSpPr>
        <p:spPr>
          <a:xfrm>
            <a:off x="10962360" y="6420600"/>
            <a:ext cx="363240" cy="353880"/>
          </a:xfrm>
          <a:prstGeom prst="actionButtonHome">
            <a:avLst/>
          </a:prstGeom>
          <a:solidFill>
            <a:schemeClr val="tx2"/>
          </a:solidFill>
          <a:ln>
            <a:solidFill>
              <a:schemeClr val="bg2">
                <a:lumMod val="75000"/>
                <a:lumOff val="2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9" name="TextShape 3"/>
          <p:cNvSpPr txBox="1"/>
          <p:nvPr/>
        </p:nvSpPr>
        <p:spPr>
          <a:xfrm>
            <a:off x="1056240" y="4325400"/>
            <a:ext cx="9905760" cy="24490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228600" indent="-22824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База данных — это упорядоченный набор структурированной информации или данных.</a:t>
            </a:r>
            <a:r>
              <a:rPr b="0" lang="en-US" sz="1800" spc="-1" strike="noStrike">
                <a:solidFill>
                  <a:srgbClr val="ffffff"/>
                </a:solidFill>
                <a:latin typeface="Tw Cen MT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База данных обычно управляется системой управления базами данных (СУБД).</a:t>
            </a:r>
            <a:r>
              <a:rPr b="0" lang="en-US" sz="1800" spc="-1" strike="noStrike">
                <a:solidFill>
                  <a:srgbClr val="ffffff"/>
                </a:solidFill>
                <a:latin typeface="Tw Cen MT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В нашем проекте используется PostgreSQL — объектно-реляционная система управления базами данных.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 marL="228600" indent="-22824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В нашей базе данных хранится информация о типе обнаруженного объекта (драка или падение), времени появления объекта в кадре, времени выхода из кадра и средней точности определения объекта.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 algn="just">
              <a:lnSpc>
                <a:spcPct val="12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extShape 1"/>
          <p:cNvSpPr txBox="1"/>
          <p:nvPr/>
        </p:nvSpPr>
        <p:spPr>
          <a:xfrm>
            <a:off x="1143000" y="8316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94000"/>
          </a:bodyPr>
          <a:p>
            <a:pPr algn="ctr">
              <a:lnSpc>
                <a:spcPct val="90000"/>
              </a:lnSpc>
            </a:pPr>
            <a:r>
              <a:rPr b="0" lang="ru-RU" sz="3600" spc="-1" strike="noStrike" cap="all">
                <a:solidFill>
                  <a:srgbClr val="ffffff"/>
                </a:solidFill>
                <a:latin typeface="Tw Cen MT"/>
                <a:ea typeface="Times New Roman"/>
              </a:rPr>
              <a:t>Реализация вывода результатов работы на сайт, используя Gstreamer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271" name="" descr=""/>
          <p:cNvPicPr/>
          <p:nvPr/>
        </p:nvPicPr>
        <p:blipFill>
          <a:blip r:embed="rId1"/>
          <a:stretch/>
        </p:blipFill>
        <p:spPr>
          <a:xfrm>
            <a:off x="248400" y="1568160"/>
            <a:ext cx="6152400" cy="3462120"/>
          </a:xfrm>
          <a:prstGeom prst="rect">
            <a:avLst/>
          </a:prstGeom>
          <a:ln>
            <a:noFill/>
          </a:ln>
        </p:spPr>
      </p:pic>
      <p:pic>
        <p:nvPicPr>
          <p:cNvPr id="272" name="Рисунок 3" descr=""/>
          <p:cNvPicPr/>
          <p:nvPr/>
        </p:nvPicPr>
        <p:blipFill>
          <a:blip r:embed="rId2"/>
          <a:srcRect l="3526" t="74091" r="58005" b="12803"/>
          <a:stretch/>
        </p:blipFill>
        <p:spPr>
          <a:xfrm>
            <a:off x="4552920" y="1568160"/>
            <a:ext cx="6948360" cy="1331640"/>
          </a:xfrm>
          <a:prstGeom prst="rect">
            <a:avLst/>
          </a:prstGeom>
          <a:ln>
            <a:noFill/>
          </a:ln>
        </p:spPr>
      </p:pic>
      <p:sp>
        <p:nvSpPr>
          <p:cNvPr id="273" name="CustomShape 2"/>
          <p:cNvSpPr/>
          <p:nvPr/>
        </p:nvSpPr>
        <p:spPr>
          <a:xfrm>
            <a:off x="10962360" y="6420600"/>
            <a:ext cx="363240" cy="353880"/>
          </a:xfrm>
          <a:prstGeom prst="actionButtonHome">
            <a:avLst/>
          </a:prstGeom>
          <a:solidFill>
            <a:schemeClr val="tx2"/>
          </a:solidFill>
          <a:ln>
            <a:solidFill>
              <a:schemeClr val="bg2">
                <a:lumMod val="75000"/>
                <a:lumOff val="2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4" name="TextShape 3"/>
          <p:cNvSpPr txBox="1"/>
          <p:nvPr/>
        </p:nvSpPr>
        <p:spPr>
          <a:xfrm>
            <a:off x="6724440" y="3651120"/>
            <a:ext cx="4776480" cy="164880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73000"/>
          </a:bodyPr>
          <a:p>
            <a:pPr marL="228600" indent="-22824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GStreamer — универсальная платформа для обработки мультимедиа. В данном проекте GStreamer используется для потоковой передачи видео на веб-сайт.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TextShape 1"/>
          <p:cNvSpPr txBox="1"/>
          <p:nvPr/>
        </p:nvSpPr>
        <p:spPr>
          <a:xfrm>
            <a:off x="1056240" y="-106200"/>
            <a:ext cx="9905760" cy="1182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ru-RU" sz="3600" spc="-1" strike="noStrike" cap="all">
                <a:solidFill>
                  <a:srgbClr val="ffffff"/>
                </a:solidFill>
                <a:latin typeface="Tw Cen MT"/>
              </a:rPr>
              <a:t>Написание тестов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76" name="CustomShape 2"/>
          <p:cNvSpPr/>
          <p:nvPr/>
        </p:nvSpPr>
        <p:spPr>
          <a:xfrm>
            <a:off x="10962360" y="6420600"/>
            <a:ext cx="363240" cy="353880"/>
          </a:xfrm>
          <a:prstGeom prst="actionButtonHome">
            <a:avLst/>
          </a:prstGeom>
          <a:solidFill>
            <a:schemeClr val="tx2"/>
          </a:solidFill>
          <a:ln>
            <a:solidFill>
              <a:schemeClr val="bg2">
                <a:lumMod val="75000"/>
                <a:lumOff val="2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7" name="TextShape 3"/>
          <p:cNvSpPr txBox="1"/>
          <p:nvPr/>
        </p:nvSpPr>
        <p:spPr>
          <a:xfrm>
            <a:off x="1143000" y="4902840"/>
            <a:ext cx="10182600" cy="188640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81000"/>
          </a:bodyPr>
          <a:p>
            <a:pPr marL="228600" indent="-22824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Тестирование — это наблюдение за работой приложения в разных искусственно созданных ситуациях. Основными задачами тестирования являются: выявление ошибок и их устранение, проверка соответствия продукта заявленным требованиям и т.д.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 marL="228600" indent="-22824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Pytest — это среда тестирования, основанная на Python. Ее используют для написания и выполнения тестового кода.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278" name="Рисунок 3" descr=""/>
          <p:cNvPicPr/>
          <p:nvPr/>
        </p:nvPicPr>
        <p:blipFill>
          <a:blip r:embed="rId1"/>
          <a:stretch/>
        </p:blipFill>
        <p:spPr>
          <a:xfrm>
            <a:off x="2433960" y="815040"/>
            <a:ext cx="6601680" cy="4182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Shape 1"/>
          <p:cNvSpPr txBox="1"/>
          <p:nvPr/>
        </p:nvSpPr>
        <p:spPr>
          <a:xfrm>
            <a:off x="1143000" y="8316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ru-RU" sz="3600" spc="-1" strike="noStrike" cap="all">
                <a:solidFill>
                  <a:srgbClr val="ffffff"/>
                </a:solidFill>
                <a:latin typeface="Tw Cen MT"/>
              </a:rPr>
              <a:t>Упаковка проекта в контейнер </a:t>
            </a: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docker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80" name="CustomShape 2"/>
          <p:cNvSpPr/>
          <p:nvPr/>
        </p:nvSpPr>
        <p:spPr>
          <a:xfrm>
            <a:off x="10962360" y="6420600"/>
            <a:ext cx="363240" cy="353880"/>
          </a:xfrm>
          <a:prstGeom prst="actionButtonHome">
            <a:avLst/>
          </a:prstGeom>
          <a:solidFill>
            <a:schemeClr val="tx2"/>
          </a:solidFill>
          <a:ln>
            <a:solidFill>
              <a:schemeClr val="bg2">
                <a:lumMod val="75000"/>
                <a:lumOff val="2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1" name="TextShape 3"/>
          <p:cNvSpPr txBox="1"/>
          <p:nvPr/>
        </p:nvSpPr>
        <p:spPr>
          <a:xfrm>
            <a:off x="1056240" y="4742640"/>
            <a:ext cx="9905760" cy="211500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228600" indent="-22824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Docker — программное обеспечение для автоматизации развёртывания и управления приложениями в средах с поддержкой контейнеризации, контейнеризатор приложений. Позволяет «упаковать» приложение со всем его окружением и зависимостями в контейнер</a:t>
            </a:r>
            <a:r>
              <a:rPr b="0" lang="en-US" sz="1800" spc="-1" strike="noStrike">
                <a:solidFill>
                  <a:srgbClr val="ffffff"/>
                </a:solidFill>
                <a:latin typeface="Tw Cen MT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для последующего развёртывания.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 marL="228600" indent="-22824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Docker Compose — это средство для определения и запуска приложений Docker с несколькими контейнерами.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282" name="Рисунок 6" descr=""/>
          <p:cNvPicPr/>
          <p:nvPr/>
        </p:nvPicPr>
        <p:blipFill>
          <a:blip r:embed="rId1"/>
          <a:stretch/>
        </p:blipFill>
        <p:spPr>
          <a:xfrm>
            <a:off x="1415880" y="1176480"/>
            <a:ext cx="2646000" cy="3564720"/>
          </a:xfrm>
          <a:prstGeom prst="rect">
            <a:avLst/>
          </a:prstGeom>
          <a:ln>
            <a:noFill/>
          </a:ln>
        </p:spPr>
      </p:pic>
      <p:pic>
        <p:nvPicPr>
          <p:cNvPr id="283" name="Рисунок 8" descr=""/>
          <p:cNvPicPr/>
          <p:nvPr/>
        </p:nvPicPr>
        <p:blipFill>
          <a:blip r:embed="rId2"/>
          <a:stretch/>
        </p:blipFill>
        <p:spPr>
          <a:xfrm>
            <a:off x="7907760" y="1176480"/>
            <a:ext cx="3054240" cy="3565800"/>
          </a:xfrm>
          <a:prstGeom prst="rect">
            <a:avLst/>
          </a:prstGeom>
          <a:ln>
            <a:noFill/>
          </a:ln>
        </p:spPr>
      </p:pic>
      <p:pic>
        <p:nvPicPr>
          <p:cNvPr id="284" name="Picture 4" descr="Docker (докер): что это такое и для чего нужны контейнеры"/>
          <p:cNvPicPr/>
          <p:nvPr/>
        </p:nvPicPr>
        <p:blipFill>
          <a:blip r:embed="rId3"/>
          <a:stretch/>
        </p:blipFill>
        <p:spPr>
          <a:xfrm>
            <a:off x="4426200" y="1561680"/>
            <a:ext cx="3175560" cy="2716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TextShape 1"/>
          <p:cNvSpPr txBox="1"/>
          <p:nvPr/>
        </p:nvSpPr>
        <p:spPr>
          <a:xfrm>
            <a:off x="1141560" y="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ru-RU" sz="3600" spc="-1" strike="noStrike" cap="all">
                <a:solidFill>
                  <a:srgbClr val="ffffff"/>
                </a:solidFill>
                <a:latin typeface="Tw Cen MT"/>
              </a:rPr>
              <a:t>создание документации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86" name="TextShape 2"/>
          <p:cNvSpPr txBox="1"/>
          <p:nvPr/>
        </p:nvSpPr>
        <p:spPr>
          <a:xfrm>
            <a:off x="1143000" y="5807160"/>
            <a:ext cx="9905760" cy="9363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228600" indent="-22824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Основная задача документации –дать полное представление о том, как устроена система, из чего она состоит и как функционирует.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287" name="Рисунок 4" descr=""/>
          <p:cNvPicPr/>
          <p:nvPr/>
        </p:nvPicPr>
        <p:blipFill>
          <a:blip r:embed="rId1"/>
          <a:stretch/>
        </p:blipFill>
        <p:spPr>
          <a:xfrm>
            <a:off x="2275920" y="992880"/>
            <a:ext cx="3346560" cy="4757400"/>
          </a:xfrm>
          <a:prstGeom prst="rect">
            <a:avLst/>
          </a:prstGeom>
          <a:ln>
            <a:noFill/>
          </a:ln>
        </p:spPr>
      </p:pic>
      <p:pic>
        <p:nvPicPr>
          <p:cNvPr id="288" name="Рисунок 6" descr=""/>
          <p:cNvPicPr/>
          <p:nvPr/>
        </p:nvPicPr>
        <p:blipFill>
          <a:blip r:embed="rId2"/>
          <a:stretch/>
        </p:blipFill>
        <p:spPr>
          <a:xfrm>
            <a:off x="6169320" y="992880"/>
            <a:ext cx="3346560" cy="4765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TextShape 1"/>
          <p:cNvSpPr txBox="1"/>
          <p:nvPr/>
        </p:nvSpPr>
        <p:spPr>
          <a:xfrm>
            <a:off x="1143000" y="0"/>
            <a:ext cx="9905760" cy="1029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ru-RU" sz="3600" spc="-1" strike="noStrike" cap="all">
                <a:solidFill>
                  <a:srgbClr val="ffffff"/>
                </a:solidFill>
                <a:latin typeface="Tw Cen MT"/>
              </a:rPr>
              <a:t>вывод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90" name="TextShape 2"/>
          <p:cNvSpPr txBox="1"/>
          <p:nvPr/>
        </p:nvSpPr>
        <p:spPr>
          <a:xfrm>
            <a:off x="1143000" y="5388840"/>
            <a:ext cx="9905760" cy="146880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60000"/>
          </a:bodyPr>
          <a:p>
            <a:pPr marL="228600" indent="-22824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В результате проделанной работы мы получили полностью готовый для передачи заказчику веб-сервис, основанный на нейросетевой детектирующей модели с последующим отслеживанием объектов на видеозаписи, с реализованным сбором статистики в базу данных, с использованием фреймворка для передачи обработанных потоковых данных.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291" name="Рисунок 4" descr=""/>
          <p:cNvPicPr/>
          <p:nvPr/>
        </p:nvPicPr>
        <p:blipFill>
          <a:blip r:embed="rId1"/>
          <a:srcRect l="0" t="0" r="0" b="9712"/>
          <a:stretch/>
        </p:blipFill>
        <p:spPr>
          <a:xfrm>
            <a:off x="1968120" y="951120"/>
            <a:ext cx="3741120" cy="4340160"/>
          </a:xfrm>
          <a:prstGeom prst="rect">
            <a:avLst/>
          </a:prstGeom>
          <a:ln>
            <a:noFill/>
          </a:ln>
        </p:spPr>
      </p:pic>
      <p:pic>
        <p:nvPicPr>
          <p:cNvPr id="292" name="Рисунок 6" descr=""/>
          <p:cNvPicPr/>
          <p:nvPr/>
        </p:nvPicPr>
        <p:blipFill>
          <a:blip r:embed="rId2"/>
          <a:srcRect l="1152" t="0" r="11675" b="0"/>
          <a:stretch/>
        </p:blipFill>
        <p:spPr>
          <a:xfrm>
            <a:off x="5986440" y="951120"/>
            <a:ext cx="4237200" cy="4340160"/>
          </a:xfrm>
          <a:prstGeom prst="rect">
            <a:avLst/>
          </a:prstGeom>
          <a:ln>
            <a:noFill/>
          </a:ln>
        </p:spPr>
      </p:pic>
      <p:pic>
        <p:nvPicPr>
          <p:cNvPr id="293" name="Picture 2" descr="GitHub скачать бесплатно - Последняя версия 2022"/>
          <p:cNvPicPr/>
          <p:nvPr/>
        </p:nvPicPr>
        <p:blipFill>
          <a:blip r:embed="rId3"/>
          <a:stretch/>
        </p:blipFill>
        <p:spPr>
          <a:xfrm>
            <a:off x="8663040" y="4413600"/>
            <a:ext cx="1560240" cy="877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Shape 1"/>
          <p:cNvSpPr txBox="1"/>
          <p:nvPr/>
        </p:nvSpPr>
        <p:spPr>
          <a:xfrm>
            <a:off x="1876320" y="1122480"/>
            <a:ext cx="8791200" cy="23871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0" lang="ru-RU" sz="4800" spc="-1" strike="noStrike" cap="all">
                <a:solidFill>
                  <a:srgbClr val="ffffff"/>
                </a:solidFill>
                <a:latin typeface="Tw Cen MT"/>
              </a:rPr>
              <a:t>Спасибо за внимание!</a:t>
            </a:r>
            <a:endParaRPr b="0" lang="en-US" sz="48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TextShape 1"/>
          <p:cNvSpPr txBox="1"/>
          <p:nvPr/>
        </p:nvSpPr>
        <p:spPr>
          <a:xfrm>
            <a:off x="1141560" y="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ru-RU" sz="3600" spc="-1" strike="noStrike" cap="all">
                <a:solidFill>
                  <a:srgbClr val="ffffff"/>
                </a:solidFill>
                <a:latin typeface="Tw Cen MT"/>
              </a:rPr>
              <a:t>Содержание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24" name="TextShape 2"/>
          <p:cNvSpPr txBox="1"/>
          <p:nvPr/>
        </p:nvSpPr>
        <p:spPr>
          <a:xfrm>
            <a:off x="1141560" y="1450800"/>
            <a:ext cx="9905760" cy="50104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Введение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Предварительная подготовка видеозаписи </a:t>
            </a:r>
            <a:r>
              <a:rPr b="0" lang="ru-RU" sz="1800" spc="-1" strike="noStrike">
                <a:solidFill>
                  <a:srgbClr val="ffffff"/>
                </a:solidFill>
                <a:latin typeface="Tw Cen MT"/>
                <a:ea typeface="Times New Roman"/>
              </a:rPr>
              <a:t>с помощью ffmpeg для дальнейшей разметки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  <a:ea typeface="Times New Roman"/>
              </a:rPr>
              <a:t>Создание </a:t>
            </a:r>
            <a:r>
              <a:rPr b="0" lang="en-US" sz="1800" spc="-1" strike="noStrike">
                <a:solidFill>
                  <a:srgbClr val="ffffff"/>
                </a:solidFill>
                <a:latin typeface="Tw Cen MT"/>
                <a:ea typeface="Times New Roman"/>
              </a:rPr>
              <a:t>dataset</a:t>
            </a:r>
            <a:r>
              <a:rPr b="0" lang="ru-RU" sz="1800" spc="-1" strike="noStrike">
                <a:solidFill>
                  <a:srgbClr val="ffffff"/>
                </a:solidFill>
                <a:latin typeface="Tw Cen MT"/>
                <a:ea typeface="Times New Roman"/>
              </a:rPr>
              <a:t> на </a:t>
            </a:r>
            <a:r>
              <a:rPr b="0" lang="en-US" sz="1800" spc="-1" strike="noStrike">
                <a:solidFill>
                  <a:srgbClr val="ffffff"/>
                </a:solidFill>
                <a:latin typeface="Tw Cen MT"/>
                <a:ea typeface="Times New Roman"/>
              </a:rPr>
              <a:t>Roboflow 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  <a:ea typeface="Times New Roman"/>
              </a:rPr>
              <a:t>Обучение нейронной сети </a:t>
            </a:r>
            <a:r>
              <a:rPr b="0" lang="en-US" sz="1800" spc="-1" strike="noStrike">
                <a:solidFill>
                  <a:srgbClr val="ffffff"/>
                </a:solidFill>
                <a:latin typeface="Tw Cen MT"/>
                <a:ea typeface="Times New Roman"/>
              </a:rPr>
              <a:t>YOLOV5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  <a:ea typeface="Times New Roman"/>
              </a:rPr>
              <a:t>Реализация отслеживания драк и падений с использованием алгоритма </a:t>
            </a:r>
            <a:r>
              <a:rPr b="0" lang="en-US" sz="1800" spc="-1" strike="noStrike">
                <a:solidFill>
                  <a:srgbClr val="ffffff"/>
                </a:solidFill>
                <a:latin typeface="Tw Cen MT"/>
                <a:ea typeface="Times New Roman"/>
              </a:rPr>
              <a:t>DeepSort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  <a:ea typeface="Times New Roman"/>
              </a:rPr>
              <a:t>Реализация сбора статистики в базу данных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  <a:ea typeface="Times New Roman"/>
              </a:rPr>
              <a:t>Реализация вывода результатов работы на сайт, используя G</a:t>
            </a:r>
            <a:r>
              <a:rPr b="0" lang="en-US" sz="1800" spc="-1" strike="noStrike">
                <a:solidFill>
                  <a:srgbClr val="ffffff"/>
                </a:solidFill>
                <a:latin typeface="Tw Cen MT"/>
                <a:ea typeface="Times New Roman"/>
              </a:rPr>
              <a:t>S</a:t>
            </a:r>
            <a:r>
              <a:rPr b="0" lang="ru-RU" sz="1800" spc="-1" strike="noStrike">
                <a:solidFill>
                  <a:srgbClr val="ffffff"/>
                </a:solidFill>
                <a:latin typeface="Tw Cen MT"/>
                <a:ea typeface="Times New Roman"/>
              </a:rPr>
              <a:t>treamer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  <a:ea typeface="Times New Roman"/>
              </a:rPr>
              <a:t>Написание тестов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  <a:ea typeface="Times New Roman"/>
              </a:rPr>
              <a:t>Упаковка проекта в контейнер </a:t>
            </a:r>
            <a:r>
              <a:rPr b="0" lang="en-US" sz="1800" spc="-1" strike="noStrike">
                <a:solidFill>
                  <a:srgbClr val="ffffff"/>
                </a:solidFill>
                <a:latin typeface="Tw Cen MT"/>
                <a:ea typeface="Times New Roman"/>
              </a:rPr>
              <a:t>Docker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  <a:ea typeface="Times New Roman"/>
              </a:rPr>
              <a:t>Создание документации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  <a:ea typeface="Times New Roman"/>
              </a:rPr>
              <a:t>Вывод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extShape 1"/>
          <p:cNvSpPr txBox="1"/>
          <p:nvPr/>
        </p:nvSpPr>
        <p:spPr>
          <a:xfrm>
            <a:off x="1143000" y="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ru-RU" sz="3600" spc="-1" strike="noStrike" cap="all">
                <a:solidFill>
                  <a:srgbClr val="ffffff"/>
                </a:solidFill>
                <a:latin typeface="Tw Cen MT"/>
              </a:rPr>
              <a:t>Введение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26" name="TextShape 2"/>
          <p:cNvSpPr txBox="1"/>
          <p:nvPr/>
        </p:nvSpPr>
        <p:spPr>
          <a:xfrm>
            <a:off x="1257480" y="5265000"/>
            <a:ext cx="9905760" cy="13647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70000"/>
          </a:bodyPr>
          <a:p>
            <a:pPr marL="228600" indent="-22824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В данной презентации показан процесс создания веб-сервиса, основанного на нейросетевой детектирующей модели с последующим отслеживанием объектов на видеозаписи, с реализованным сбором статистики в базу данных, с использованием фреймворка для передачи обработанных потоковых данных.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227" name="Picture 4" descr="Дія» оплатить IT-навчання українцям - ТехноФан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/>
        </p:blipFill>
        <p:spPr>
          <a:xfrm>
            <a:off x="2551680" y="981360"/>
            <a:ext cx="7088400" cy="41137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TextShape 1"/>
          <p:cNvSpPr txBox="1"/>
          <p:nvPr/>
        </p:nvSpPr>
        <p:spPr>
          <a:xfrm>
            <a:off x="838080" y="27756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1" lang="ru-RU" sz="3200" spc="-1" strike="noStrike" cap="all">
                <a:solidFill>
                  <a:srgbClr val="ffffff"/>
                </a:solidFill>
                <a:latin typeface="Tw Cen MT"/>
              </a:rPr>
              <a:t>Предварительная подготовка видеозаписи </a:t>
            </a:r>
            <a:r>
              <a:rPr b="1" lang="ru-RU" sz="3200" spc="-1" strike="noStrike" cap="all">
                <a:solidFill>
                  <a:srgbClr val="ffffff"/>
                </a:solidFill>
                <a:latin typeface="Tw Cen MT"/>
                <a:ea typeface="Times New Roman"/>
              </a:rPr>
              <a:t>с помощью ffmpeg для дальнейшей разметки</a:t>
            </a:r>
            <a:endParaRPr b="0" lang="en-US" sz="32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10962360" y="6420600"/>
            <a:ext cx="363240" cy="353880"/>
          </a:xfrm>
          <a:prstGeom prst="actionButtonHome">
            <a:avLst/>
          </a:prstGeom>
          <a:solidFill>
            <a:schemeClr val="tx2"/>
          </a:solidFill>
          <a:ln>
            <a:solidFill>
              <a:schemeClr val="bg2">
                <a:lumMod val="75000"/>
                <a:lumOff val="2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0" name="TextShape 3"/>
          <p:cNvSpPr txBox="1"/>
          <p:nvPr/>
        </p:nvSpPr>
        <p:spPr>
          <a:xfrm>
            <a:off x="1238400" y="5524560"/>
            <a:ext cx="9905760" cy="124992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85000"/>
          </a:bodyPr>
          <a:p>
            <a:pPr marL="228600" indent="-22824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FFmpeg — набор свободных библиотек с открытым исходным кодом, которые позволяют записывать, конвертировать и передавать цифровые аудио- и видеозаписи в различных форматах. В нашей работе </a:t>
            </a:r>
            <a:r>
              <a:rPr b="0" lang="en-US" sz="1800" spc="-1" strike="noStrike">
                <a:solidFill>
                  <a:srgbClr val="ffffff"/>
                </a:solidFill>
                <a:latin typeface="Tw Cen MT"/>
              </a:rPr>
              <a:t>FFmpeg </a:t>
            </a: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используется для покадровой нарезки видео.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231" name="Рисунок 7" descr=""/>
          <p:cNvPicPr/>
          <p:nvPr/>
        </p:nvPicPr>
        <p:blipFill>
          <a:blip r:embed="rId1"/>
          <a:srcRect l="0" t="0" r="0" b="2786"/>
          <a:stretch/>
        </p:blipFill>
        <p:spPr>
          <a:xfrm>
            <a:off x="2055600" y="1475640"/>
            <a:ext cx="8080560" cy="3906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TextShape 1"/>
          <p:cNvSpPr txBox="1"/>
          <p:nvPr/>
        </p:nvSpPr>
        <p:spPr>
          <a:xfrm>
            <a:off x="1141560" y="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ru-RU" sz="3600" spc="-1" strike="noStrike" cap="all">
                <a:solidFill>
                  <a:srgbClr val="ffffff"/>
                </a:solidFill>
                <a:latin typeface="Tw Cen MT"/>
              </a:rPr>
              <a:t>Создание </a:t>
            </a: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dataset</a:t>
            </a:r>
            <a:r>
              <a:rPr b="0" lang="ru-RU" sz="3600" spc="-1" strike="noStrike" cap="all">
                <a:solidFill>
                  <a:srgbClr val="ffffff"/>
                </a:solidFill>
                <a:latin typeface="Tw Cen MT"/>
              </a:rPr>
              <a:t> на </a:t>
            </a: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roboflow 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233" name="Рисунок 3" descr=""/>
          <p:cNvPicPr/>
          <p:nvPr/>
        </p:nvPicPr>
        <p:blipFill>
          <a:blip r:embed="rId1"/>
          <a:stretch/>
        </p:blipFill>
        <p:spPr>
          <a:xfrm>
            <a:off x="1000440" y="1558440"/>
            <a:ext cx="10187640" cy="2552760"/>
          </a:xfrm>
          <a:prstGeom prst="rect">
            <a:avLst/>
          </a:prstGeom>
          <a:ln>
            <a:noFill/>
          </a:ln>
        </p:spPr>
      </p:pic>
      <p:sp>
        <p:nvSpPr>
          <p:cNvPr id="234" name="CustomShape 2"/>
          <p:cNvSpPr/>
          <p:nvPr/>
        </p:nvSpPr>
        <p:spPr>
          <a:xfrm>
            <a:off x="10962360" y="6420600"/>
            <a:ext cx="363240" cy="353880"/>
          </a:xfrm>
          <a:prstGeom prst="actionButtonHome">
            <a:avLst/>
          </a:prstGeom>
          <a:solidFill>
            <a:schemeClr val="tx2"/>
          </a:solidFill>
          <a:ln>
            <a:solidFill>
              <a:schemeClr val="bg2">
                <a:lumMod val="75000"/>
                <a:lumOff val="2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5" name="TextShape 3"/>
          <p:cNvSpPr txBox="1"/>
          <p:nvPr/>
        </p:nvSpPr>
        <p:spPr>
          <a:xfrm>
            <a:off x="1138320" y="4446720"/>
            <a:ext cx="10187640" cy="18939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82000"/>
          </a:bodyPr>
          <a:p>
            <a:pPr marL="228600" indent="-22824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Tw Cen MT"/>
              </a:rPr>
              <a:t>Dataset</a:t>
            </a: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 – это данные, которые необходимы для обучения нейронных сетей. После разметки данных </a:t>
            </a:r>
            <a:r>
              <a:rPr b="0" lang="en-US" sz="1800" spc="-1" strike="noStrike">
                <a:solidFill>
                  <a:srgbClr val="ffffff"/>
                </a:solidFill>
                <a:latin typeface="Tw Cen MT"/>
              </a:rPr>
              <a:t>dataset</a:t>
            </a: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 делится на несколько частей. Это необходимо для того, чтобы после обучения можно было проверить корректность детектирования объектов.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 marL="228600" indent="-22824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Roboflow – это инструмент, который используется для маркировки данных для алгоритмов компьютерного зрения.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TextShape 1"/>
          <p:cNvSpPr txBox="1"/>
          <p:nvPr/>
        </p:nvSpPr>
        <p:spPr>
          <a:xfrm>
            <a:off x="978120" y="4998600"/>
            <a:ext cx="10444680" cy="14781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228600" indent="-22824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Нейронная сеть представляет собой структуру, состоящую из искусственных нейронов, определенным образом связанных друг с другом и внешней средой с помощью связей, каждая из которых имеет определённый коэффициент, на который умножается поступающее через него значение (эти коэффициенты называют весами).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37" name="TextShape 2"/>
          <p:cNvSpPr txBox="1"/>
          <p:nvPr/>
        </p:nvSpPr>
        <p:spPr>
          <a:xfrm>
            <a:off x="1143000" y="-13500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ru-RU" sz="3600" spc="-1" strike="noStrike" cap="all">
                <a:solidFill>
                  <a:srgbClr val="ffffff"/>
                </a:solidFill>
                <a:latin typeface="Tw Cen MT"/>
              </a:rPr>
              <a:t>Обучение нейронной сети </a:t>
            </a: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YOLOV5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238" name="Picture 2" descr="Попадем ли мы в нейронные сети — Naked Science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l="-161" t="2796" r="161" b="7639"/>
          <a:stretch/>
        </p:blipFill>
        <p:spPr>
          <a:xfrm>
            <a:off x="1352520" y="1010520"/>
            <a:ext cx="9696240" cy="38984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39" name="CustomShape 3"/>
          <p:cNvSpPr/>
          <p:nvPr/>
        </p:nvSpPr>
        <p:spPr>
          <a:xfrm>
            <a:off x="10962360" y="6420600"/>
            <a:ext cx="363240" cy="353880"/>
          </a:xfrm>
          <a:prstGeom prst="actionButtonHome">
            <a:avLst/>
          </a:prstGeom>
          <a:solidFill>
            <a:schemeClr val="tx2"/>
          </a:solidFill>
          <a:ln>
            <a:solidFill>
              <a:schemeClr val="bg2">
                <a:lumMod val="75000"/>
                <a:lumOff val="2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TextShape 1"/>
          <p:cNvSpPr txBox="1"/>
          <p:nvPr/>
        </p:nvSpPr>
        <p:spPr>
          <a:xfrm>
            <a:off x="1332000" y="5038560"/>
            <a:ext cx="9905760" cy="16916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228600" indent="-22824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1" lang="ru-RU" sz="1800" spc="-1" strike="noStrike">
                <a:solidFill>
                  <a:srgbClr val="ffffff"/>
                </a:solidFill>
                <a:latin typeface="Tw Cen MT"/>
              </a:rPr>
              <a:t>YOLO </a:t>
            </a: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(You Only Look Once) — архитектура нейронных сетей, предназначенная для детекции объектов на изображении. </a:t>
            </a:r>
            <a:r>
              <a:rPr b="0" i="1" lang="ru-RU" sz="1800" spc="-1" strike="noStrike">
                <a:solidFill>
                  <a:srgbClr val="ffffff"/>
                </a:solidFill>
                <a:latin typeface="Tw Cen MT"/>
              </a:rPr>
              <a:t>Object Detection</a:t>
            </a:r>
            <a:r>
              <a:rPr b="0" lang="ru-RU" sz="1800" spc="-1" strike="noStrike">
                <a:solidFill>
                  <a:srgbClr val="ffffff"/>
                </a:solidFill>
                <a:latin typeface="Tw Cen MT"/>
              </a:rPr>
              <a:t> — это просто определение объектов на картинке/кадре. То есть нейронная сеть определяет объект и записывает его позицию и bounding boxes (параметры прямоугольников вокруг объектов). 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grpSp>
        <p:nvGrpSpPr>
          <p:cNvPr id="241" name="Group 2"/>
          <p:cNvGrpSpPr/>
          <p:nvPr/>
        </p:nvGrpSpPr>
        <p:grpSpPr>
          <a:xfrm>
            <a:off x="813240" y="1172160"/>
            <a:ext cx="10565280" cy="3503520"/>
            <a:chOff x="813240" y="1172160"/>
            <a:chExt cx="10565280" cy="3503520"/>
          </a:xfrm>
        </p:grpSpPr>
        <p:pic>
          <p:nvPicPr>
            <p:cNvPr id="242" name="Рисунок 5" descr=""/>
            <p:cNvPicPr/>
            <p:nvPr/>
          </p:nvPicPr>
          <p:blipFill>
            <a:blip r:embed="rId1"/>
            <a:stretch/>
          </p:blipFill>
          <p:spPr>
            <a:xfrm>
              <a:off x="5016960" y="1175040"/>
              <a:ext cx="6361560" cy="35002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43" name="Рисунок 6" descr=""/>
            <p:cNvPicPr/>
            <p:nvPr/>
          </p:nvPicPr>
          <p:blipFill>
            <a:blip r:embed="rId2"/>
            <a:srcRect l="29227" t="0" r="0" b="4501"/>
            <a:stretch/>
          </p:blipFill>
          <p:spPr>
            <a:xfrm>
              <a:off x="813240" y="1172160"/>
              <a:ext cx="4051080" cy="350352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44" name="TextShape 3"/>
          <p:cNvSpPr txBox="1"/>
          <p:nvPr/>
        </p:nvSpPr>
        <p:spPr>
          <a:xfrm>
            <a:off x="1143000" y="-13500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ru-RU" sz="3600" spc="-1" strike="noStrike" cap="all">
                <a:solidFill>
                  <a:srgbClr val="ffffff"/>
                </a:solidFill>
                <a:latin typeface="Tw Cen MT"/>
              </a:rPr>
              <a:t>Обучение нейронной сети </a:t>
            </a: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YOLOV5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45" name="CustomShape 4"/>
          <p:cNvSpPr/>
          <p:nvPr/>
        </p:nvSpPr>
        <p:spPr>
          <a:xfrm>
            <a:off x="10962360" y="6420600"/>
            <a:ext cx="363240" cy="353880"/>
          </a:xfrm>
          <a:prstGeom prst="actionButtonHome">
            <a:avLst/>
          </a:prstGeom>
          <a:solidFill>
            <a:schemeClr val="tx2"/>
          </a:solidFill>
          <a:ln>
            <a:solidFill>
              <a:schemeClr val="bg2">
                <a:lumMod val="75000"/>
                <a:lumOff val="2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Shape 1"/>
          <p:cNvSpPr txBox="1"/>
          <p:nvPr/>
        </p:nvSpPr>
        <p:spPr>
          <a:xfrm>
            <a:off x="938520" y="4923720"/>
            <a:ext cx="10470600" cy="201960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80000"/>
          </a:bodyPr>
          <a:p>
            <a:pPr marL="228600" indent="-22824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  <a:ea typeface="Times New Roman"/>
              </a:rPr>
              <a:t>Проанализировав оранжевый график, полученный после первого этапа обучения модели нейронной сети </a:t>
            </a:r>
            <a:r>
              <a:rPr b="0" lang="en-US" sz="1800" spc="-1" strike="noStrike">
                <a:solidFill>
                  <a:srgbClr val="ffffff"/>
                </a:solidFill>
                <a:latin typeface="Tw Cen MT"/>
                <a:ea typeface="Times New Roman"/>
              </a:rPr>
              <a:t>YOLOv5</a:t>
            </a:r>
            <a:r>
              <a:rPr b="0" lang="ru-RU" sz="1800" spc="-1" strike="noStrike">
                <a:solidFill>
                  <a:srgbClr val="ffffff"/>
                </a:solidFill>
                <a:latin typeface="Tw Cen MT"/>
                <a:ea typeface="Times New Roman"/>
              </a:rPr>
              <a:t>, можно увидеть, что после восьмидесятой эпохи процесс обучения шёл уже не так интенсивно, как в начале, следовательно количество эпох было выбрано верно. Но из полученных на первом этапе графиков можно сделать вывод о том, что качество распознавания драк и падений можно улучшить, необходимо провести повторное обучение (синий график).</a:t>
            </a:r>
            <a:r>
              <a:rPr b="0" lang="ru-RU" sz="1800" spc="-1" strike="noStrike">
                <a:solidFill>
                  <a:srgbClr val="ffffff"/>
                </a:solidFill>
                <a:latin typeface="Times New Roman"/>
                <a:ea typeface="Times New Roman"/>
              </a:rPr>
              <a:t> 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47" name="TextShape 2"/>
          <p:cNvSpPr txBox="1"/>
          <p:nvPr/>
        </p:nvSpPr>
        <p:spPr>
          <a:xfrm>
            <a:off x="1143000" y="-13500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ru-RU" sz="3600" spc="-1" strike="noStrike" cap="all">
                <a:solidFill>
                  <a:srgbClr val="ffffff"/>
                </a:solidFill>
                <a:latin typeface="Tw Cen MT"/>
              </a:rPr>
              <a:t>Обучение нейронной сети </a:t>
            </a: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YOLOV5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grpSp>
        <p:nvGrpSpPr>
          <p:cNvPr id="248" name="Group 3"/>
          <p:cNvGrpSpPr/>
          <p:nvPr/>
        </p:nvGrpSpPr>
        <p:grpSpPr>
          <a:xfrm>
            <a:off x="514080" y="1635120"/>
            <a:ext cx="11319480" cy="3288240"/>
            <a:chOff x="514080" y="1635120"/>
            <a:chExt cx="11319480" cy="3288240"/>
          </a:xfrm>
        </p:grpSpPr>
        <p:pic>
          <p:nvPicPr>
            <p:cNvPr id="249" name="Рисунок 4" descr=""/>
            <p:cNvPicPr/>
            <p:nvPr/>
          </p:nvPicPr>
          <p:blipFill>
            <a:blip r:embed="rId1"/>
            <a:srcRect l="28004" t="2102" r="5393" b="0"/>
            <a:stretch/>
          </p:blipFill>
          <p:spPr>
            <a:xfrm>
              <a:off x="514080" y="1635120"/>
              <a:ext cx="3824640" cy="32882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50" name="Рисунок 5" descr=""/>
            <p:cNvPicPr/>
            <p:nvPr/>
          </p:nvPicPr>
          <p:blipFill>
            <a:blip r:embed="rId2"/>
            <a:srcRect l="27443" t="0" r="6092" b="0"/>
            <a:stretch/>
          </p:blipFill>
          <p:spPr>
            <a:xfrm>
              <a:off x="4339080" y="1635120"/>
              <a:ext cx="3727440" cy="32882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51" name="Рисунок 7" descr=""/>
            <p:cNvPicPr/>
            <p:nvPr/>
          </p:nvPicPr>
          <p:blipFill>
            <a:blip r:embed="rId3"/>
            <a:srcRect l="27600" t="0" r="6667" b="0"/>
            <a:stretch/>
          </p:blipFill>
          <p:spPr>
            <a:xfrm>
              <a:off x="8067240" y="1635120"/>
              <a:ext cx="3766320" cy="32882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52" name="Рисунок 6" descr=""/>
            <p:cNvPicPr/>
            <p:nvPr/>
          </p:nvPicPr>
          <p:blipFill>
            <a:blip r:embed="rId4"/>
            <a:srcRect l="2911" t="54208" r="74943" b="23881"/>
            <a:stretch/>
          </p:blipFill>
          <p:spPr>
            <a:xfrm>
              <a:off x="6438600" y="3817800"/>
              <a:ext cx="1628280" cy="94212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253" name="Рисунок 9" descr=""/>
          <p:cNvPicPr/>
          <p:nvPr/>
        </p:nvPicPr>
        <p:blipFill>
          <a:blip r:embed="rId5"/>
          <a:stretch/>
        </p:blipFill>
        <p:spPr>
          <a:xfrm>
            <a:off x="733680" y="1010520"/>
            <a:ext cx="10675440" cy="204840"/>
          </a:xfrm>
          <a:prstGeom prst="rect">
            <a:avLst/>
          </a:prstGeom>
          <a:ln>
            <a:noFill/>
          </a:ln>
        </p:spPr>
      </p:pic>
      <p:pic>
        <p:nvPicPr>
          <p:cNvPr id="254" name="Рисунок 10" descr=""/>
          <p:cNvPicPr/>
          <p:nvPr/>
        </p:nvPicPr>
        <p:blipFill>
          <a:blip r:embed="rId6"/>
          <a:srcRect l="0" t="57099" r="0" b="0"/>
          <a:stretch/>
        </p:blipFill>
        <p:spPr>
          <a:xfrm>
            <a:off x="642240" y="1324440"/>
            <a:ext cx="11063160" cy="201960"/>
          </a:xfrm>
          <a:prstGeom prst="rect">
            <a:avLst/>
          </a:prstGeom>
          <a:ln>
            <a:noFill/>
          </a:ln>
        </p:spPr>
      </p:pic>
      <p:sp>
        <p:nvSpPr>
          <p:cNvPr id="255" name="CustomShape 4"/>
          <p:cNvSpPr/>
          <p:nvPr/>
        </p:nvSpPr>
        <p:spPr>
          <a:xfrm>
            <a:off x="10962360" y="6420600"/>
            <a:ext cx="363240" cy="353880"/>
          </a:xfrm>
          <a:prstGeom prst="actionButtonHome">
            <a:avLst/>
          </a:prstGeom>
          <a:solidFill>
            <a:schemeClr val="tx2"/>
          </a:solidFill>
          <a:ln>
            <a:solidFill>
              <a:schemeClr val="bg2">
                <a:lumMod val="75000"/>
                <a:lumOff val="2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extShape 1"/>
          <p:cNvSpPr txBox="1"/>
          <p:nvPr/>
        </p:nvSpPr>
        <p:spPr>
          <a:xfrm>
            <a:off x="1143000" y="5158800"/>
            <a:ext cx="9905760" cy="12826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228600" indent="-22824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ru-RU" sz="1800" spc="-1" strike="noStrike">
                <a:solidFill>
                  <a:srgbClr val="ffffff"/>
                </a:solidFill>
                <a:latin typeface="Tw Cen MT"/>
                <a:ea typeface="Times New Roman"/>
              </a:rPr>
              <a:t>После проделанной работы точность распознавания драк и падений была увеличена. В результате получилась нейронная сеть, которая довольно точно распознаёт драки и падения на изображениях и видео.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257" name="Рисунок 10" descr=""/>
          <p:cNvPicPr/>
          <p:nvPr/>
        </p:nvPicPr>
        <p:blipFill>
          <a:blip r:embed="rId1"/>
          <a:srcRect l="3929" t="6069" r="2529" b="4180"/>
          <a:stretch/>
        </p:blipFill>
        <p:spPr>
          <a:xfrm>
            <a:off x="864000" y="1228320"/>
            <a:ext cx="6237720" cy="3661560"/>
          </a:xfrm>
          <a:prstGeom prst="rect">
            <a:avLst/>
          </a:prstGeom>
          <a:ln>
            <a:noFill/>
          </a:ln>
        </p:spPr>
      </p:pic>
      <p:pic>
        <p:nvPicPr>
          <p:cNvPr id="258" name="Рисунок 11" descr=""/>
          <p:cNvPicPr/>
          <p:nvPr/>
        </p:nvPicPr>
        <p:blipFill>
          <a:blip r:embed="rId2"/>
          <a:srcRect l="8859" t="9185" r="9882" b="8147"/>
          <a:stretch/>
        </p:blipFill>
        <p:spPr>
          <a:xfrm>
            <a:off x="7293600" y="1228320"/>
            <a:ext cx="4064760" cy="3661560"/>
          </a:xfrm>
          <a:prstGeom prst="rect">
            <a:avLst/>
          </a:prstGeom>
          <a:ln>
            <a:noFill/>
          </a:ln>
        </p:spPr>
      </p:pic>
      <p:sp>
        <p:nvSpPr>
          <p:cNvPr id="259" name="TextShape 2"/>
          <p:cNvSpPr txBox="1"/>
          <p:nvPr/>
        </p:nvSpPr>
        <p:spPr>
          <a:xfrm>
            <a:off x="1143000" y="-13500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ru-RU" sz="3600" spc="-1" strike="noStrike" cap="all">
                <a:solidFill>
                  <a:srgbClr val="ffffff"/>
                </a:solidFill>
                <a:latin typeface="Tw Cen MT"/>
              </a:rPr>
              <a:t>Обучение нейронной сети </a:t>
            </a: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YOLOV5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60" name="CustomShape 3"/>
          <p:cNvSpPr/>
          <p:nvPr/>
        </p:nvSpPr>
        <p:spPr>
          <a:xfrm>
            <a:off x="10962360" y="6420600"/>
            <a:ext cx="363240" cy="353880"/>
          </a:xfrm>
          <a:prstGeom prst="actionButtonHome">
            <a:avLst/>
          </a:prstGeom>
          <a:solidFill>
            <a:schemeClr val="tx2"/>
          </a:solidFill>
          <a:ln>
            <a:solidFill>
              <a:schemeClr val="bg2">
                <a:lumMod val="75000"/>
                <a:lumOff val="2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20433"/>
      </a:dk2>
      <a:lt2>
        <a:srgbClr val="420433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ffffff"/>
      </a:hlink>
      <a:folHlink>
        <a:srgbClr val="fcd5f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20433"/>
      </a:dk2>
      <a:lt2>
        <a:srgbClr val="420433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ffffff"/>
      </a:hlink>
      <a:folHlink>
        <a:srgbClr val="fcd5f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4</TotalTime>
  <Application>LibreOffice/6.4.7.2$Linux_X86_64 LibreOffice_project/40$Build-2</Application>
  <Words>782</Words>
  <Paragraphs>55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2022-05-22T17:29:55Z</dcterms:created>
  <dc:creator>Света Железнова</dc:creator>
  <dc:description/>
  <dc:language>en-US</dc:language>
  <cp:lastModifiedBy/>
  <dcterms:modified xsi:type="dcterms:W3CDTF">2022-05-30T23:59:08Z</dcterms:modified>
  <cp:revision>91</cp:revision>
  <dc:subject/>
  <dc:title>Веб-сервис для детектирования драк и падений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Широкоэкранный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17</vt:i4>
  </property>
</Properties>
</file>